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  <p:sldMasterId id="2147483690" r:id="rId3"/>
  </p:sldMasterIdLst>
  <p:notesMasterIdLst>
    <p:notesMasterId r:id="rId40"/>
  </p:notesMasterIdLst>
  <p:sldIdLst>
    <p:sldId id="256" r:id="rId4"/>
    <p:sldId id="258" r:id="rId5"/>
    <p:sldId id="259" r:id="rId6"/>
    <p:sldId id="260" r:id="rId7"/>
    <p:sldId id="287" r:id="rId8"/>
    <p:sldId id="311" r:id="rId9"/>
    <p:sldId id="312" r:id="rId10"/>
    <p:sldId id="313" r:id="rId11"/>
    <p:sldId id="316" r:id="rId12"/>
    <p:sldId id="314" r:id="rId13"/>
    <p:sldId id="299" r:id="rId14"/>
    <p:sldId id="315" r:id="rId15"/>
    <p:sldId id="301" r:id="rId16"/>
    <p:sldId id="302" r:id="rId17"/>
    <p:sldId id="317" r:id="rId18"/>
    <p:sldId id="318" r:id="rId19"/>
    <p:sldId id="283" r:id="rId20"/>
    <p:sldId id="320" r:id="rId21"/>
    <p:sldId id="321" r:id="rId22"/>
    <p:sldId id="319" r:id="rId23"/>
    <p:sldId id="322" r:id="rId24"/>
    <p:sldId id="269" r:id="rId25"/>
    <p:sldId id="270" r:id="rId26"/>
    <p:sldId id="271" r:id="rId27"/>
    <p:sldId id="280" r:id="rId28"/>
    <p:sldId id="272" r:id="rId29"/>
    <p:sldId id="303" r:id="rId30"/>
    <p:sldId id="304" r:id="rId31"/>
    <p:sldId id="305" r:id="rId32"/>
    <p:sldId id="306" r:id="rId33"/>
    <p:sldId id="307" r:id="rId34"/>
    <p:sldId id="309" r:id="rId35"/>
    <p:sldId id="308" r:id="rId36"/>
    <p:sldId id="310" r:id="rId37"/>
    <p:sldId id="268" r:id="rId38"/>
    <p:sldId id="257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E2BB560-6633-472E-86A8-D6CD2949BF9A}">
          <p14:sldIdLst>
            <p14:sldId id="256"/>
            <p14:sldId id="258"/>
            <p14:sldId id="259"/>
            <p14:sldId id="260"/>
            <p14:sldId id="287"/>
            <p14:sldId id="311"/>
            <p14:sldId id="312"/>
            <p14:sldId id="313"/>
            <p14:sldId id="316"/>
            <p14:sldId id="314"/>
            <p14:sldId id="299"/>
            <p14:sldId id="315"/>
            <p14:sldId id="301"/>
            <p14:sldId id="302"/>
            <p14:sldId id="317"/>
            <p14:sldId id="318"/>
            <p14:sldId id="283"/>
            <p14:sldId id="320"/>
            <p14:sldId id="321"/>
            <p14:sldId id="319"/>
            <p14:sldId id="322"/>
            <p14:sldId id="269"/>
            <p14:sldId id="270"/>
            <p14:sldId id="271"/>
            <p14:sldId id="280"/>
            <p14:sldId id="272"/>
            <p14:sldId id="303"/>
            <p14:sldId id="304"/>
            <p14:sldId id="305"/>
            <p14:sldId id="306"/>
            <p14:sldId id="307"/>
            <p14:sldId id="309"/>
            <p14:sldId id="308"/>
            <p14:sldId id="310"/>
            <p14:sldId id="268"/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7"/>
    <p:restoredTop sz="71281" autoAdjust="0"/>
  </p:normalViewPr>
  <p:slideViewPr>
    <p:cSldViewPr>
      <p:cViewPr>
        <p:scale>
          <a:sx n="112" d="100"/>
          <a:sy n="112" d="100"/>
        </p:scale>
        <p:origin x="1120" y="14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A232E-0D23-E744-A2E7-48CC2B10A8E9}" type="datetimeFigureOut">
              <a:rPr kumimoji="1" lang="zh-CN" altLang="en-US" smtClean="0"/>
              <a:t>2021/10/10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3A588-43E9-AC44-AC90-AB7B6B5540F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7814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各位同学好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，讲一下实验</a:t>
            </a:r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的内容，实验</a:t>
            </a:r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是在实验</a:t>
            </a:r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的基础上增加对异常和中断的处理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58990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寄存器需要特定的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指令来操作，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考虑一段中断处理程序，为了读写</a:t>
            </a:r>
            <a:r>
              <a:rPr kumimoji="1" lang="en-US" altLang="zh-CN" dirty="0" err="1" smtClean="0"/>
              <a:t>mstatus</a:t>
            </a:r>
            <a:r>
              <a:rPr kumimoji="1" lang="en-US" altLang="zh-CN" dirty="0" smtClean="0"/>
              <a:t>, </a:t>
            </a:r>
            <a:r>
              <a:rPr kumimoji="1" lang="en-US" altLang="zh-CN" dirty="0" err="1" smtClean="0"/>
              <a:t>mepc</a:t>
            </a:r>
            <a:r>
              <a:rPr kumimoji="1" lang="zh-CN" altLang="en-US" dirty="0" smtClean="0"/>
              <a:t>等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寄存器，我们就需要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指令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这部分大家可以自己去阅读一下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3755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寄存器需要特定的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指令来操作，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考虑一段中断处理程序，为了读写</a:t>
            </a:r>
            <a:r>
              <a:rPr kumimoji="1" lang="en-US" altLang="zh-CN" dirty="0" err="1" smtClean="0"/>
              <a:t>mstatus</a:t>
            </a:r>
            <a:r>
              <a:rPr kumimoji="1" lang="en-US" altLang="zh-CN" dirty="0" smtClean="0"/>
              <a:t>, </a:t>
            </a:r>
            <a:r>
              <a:rPr kumimoji="1" lang="en-US" altLang="zh-CN" dirty="0" err="1" smtClean="0"/>
              <a:t>mepc</a:t>
            </a:r>
            <a:r>
              <a:rPr kumimoji="1" lang="zh-CN" altLang="en-US" dirty="0" smtClean="0"/>
              <a:t>等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寄存器，我们就需要</a:t>
            </a:r>
            <a:r>
              <a:rPr kumimoji="1" lang="en-US" altLang="zh-CN" dirty="0" smtClean="0"/>
              <a:t>CSR</a:t>
            </a:r>
            <a:r>
              <a:rPr kumimoji="1" lang="zh-CN" altLang="en-US" dirty="0" smtClean="0"/>
              <a:t>指令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这部分大家可以自己去阅读一下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231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然后时一些和中断异常相关的指令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Ecall</a:t>
            </a:r>
            <a:r>
              <a:rPr kumimoji="1" lang="zh-CN" altLang="en-US" dirty="0" smtClean="0"/>
              <a:t>指令</a:t>
            </a:r>
            <a:endParaRPr kumimoji="1" lang="en-US" altLang="zh-CN" dirty="0" smtClean="0"/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是实现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privilege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跳转的指令，比如系统调用，一个用户程序需要调用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提供的功能。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最终要回到调用的代码处的。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发生时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写入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，但是如果回来回到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的地址就会无限循环，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里最终可能要把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加上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跳过去、跳到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ECALL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后面的指令。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MRET</a:t>
            </a:r>
            <a:r>
              <a:rPr kumimoji="1" lang="zh-CN" altLang="en-US" dirty="0" smtClean="0"/>
              <a:t>指令从异常返回</a:t>
            </a:r>
            <a:endParaRPr kumimoji="1" lang="en-US" altLang="zh-CN" dirty="0" smtClean="0"/>
          </a:p>
          <a:p>
            <a:r>
              <a:rPr kumimoji="1" lang="zh-CN" altLang="en-US" dirty="0" smtClean="0"/>
              <a:t>讲一下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3370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sz="1800" dirty="0" smtClean="0">
                <a:latin typeface="+mn-ea"/>
                <a:ea typeface="+mn-ea"/>
              </a:rPr>
              <a:t>非法指令</a:t>
            </a:r>
            <a:endParaRPr lang="en-US" altLang="zh-CN" sz="1800" dirty="0" smtClean="0">
              <a:latin typeface="+mn-ea"/>
              <a:ea typeface="+mn-ea"/>
            </a:endParaRPr>
          </a:p>
          <a:p>
            <a:pPr lvl="0"/>
            <a:r>
              <a:rPr lang="en-US" altLang="zh-CN" sz="1800" dirty="0" smtClean="0">
                <a:latin typeface="+mn-ea"/>
                <a:ea typeface="+mn-ea"/>
              </a:rPr>
              <a:t>ECALL</a:t>
            </a:r>
          </a:p>
          <a:p>
            <a:pPr lvl="0"/>
            <a:r>
              <a:rPr lang="en-US" altLang="zh-CN" sz="1800" dirty="0" smtClean="0">
                <a:latin typeface="+mn-ea"/>
                <a:ea typeface="+mn-ea"/>
              </a:rPr>
              <a:t>L/S</a:t>
            </a:r>
            <a:r>
              <a:rPr lang="zh-CN" altLang="en-US" sz="1800" dirty="0" smtClean="0">
                <a:latin typeface="+mn-ea"/>
                <a:ea typeface="+mn-ea"/>
              </a:rPr>
              <a:t> 地址超范围</a:t>
            </a:r>
            <a:endParaRPr lang="en-US" altLang="zh-CN" sz="1800" dirty="0" smtClean="0">
              <a:latin typeface="+mn-ea"/>
              <a:ea typeface="+mn-ea"/>
            </a:endParaRP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525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81222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792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相较于单周期</a:t>
            </a:r>
            <a:r>
              <a:rPr kumimoji="1" lang="en-US" altLang="zh-CN" dirty="0" err="1" smtClean="0"/>
              <a:t>cpu</a:t>
            </a:r>
            <a:r>
              <a:rPr kumimoji="1" lang="zh-CN" altLang="en-US" dirty="0" smtClean="0"/>
              <a:t>的中断处理，流水线中的中断处理又是不同的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精确</a:t>
            </a:r>
            <a:r>
              <a:rPr kumimoji="1" lang="zh-CN" altLang="en-US" dirty="0" smtClean="0"/>
              <a:t>中断，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相对</a:t>
            </a:r>
            <a:r>
              <a:rPr kumimoji="1" lang="en-US" altLang="zh-CN" dirty="0" smtClean="0"/>
              <a:t>imprecise</a:t>
            </a:r>
            <a:r>
              <a:rPr kumimoji="1" lang="zh-CN" altLang="en-US" dirty="0" smtClean="0"/>
              <a:t>中断做不到这些条件</a:t>
            </a:r>
            <a:endParaRPr kumimoji="1" lang="en-US" altLang="zh-CN" dirty="0" smtClean="0"/>
          </a:p>
          <a:p>
            <a:r>
              <a:rPr kumimoji="1" lang="zh-CN" altLang="en-US" dirty="0" smtClean="0"/>
              <a:t>比如在浮点数流水线中，先执行了一个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cycle</a:t>
            </a:r>
            <a:r>
              <a:rPr kumimoji="1" lang="zh-CN" altLang="en-US" dirty="0" smtClean="0"/>
              <a:t>的乘法，在执行一个</a:t>
            </a:r>
            <a:r>
              <a:rPr kumimoji="1" lang="en-US" altLang="zh-CN" dirty="0" smtClean="0"/>
              <a:t>5cycle</a:t>
            </a:r>
            <a:r>
              <a:rPr kumimoji="1" lang="zh-CN" altLang="en-US" dirty="0" smtClean="0"/>
              <a:t>的加法，加法执行完了，乘法才出现异常，异常指令之后的指令已经改变机器状态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7116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在流水线中还有一个需要注意的问题是，不能异常一出现就进行处理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假如</a:t>
            </a:r>
            <a:r>
              <a:rPr kumimoji="1" lang="zh-CN" altLang="en-US" dirty="0" smtClean="0"/>
              <a:t>现在两条指令，一条在</a:t>
            </a:r>
            <a:r>
              <a:rPr kumimoji="1" lang="en-US" altLang="zh-CN" dirty="0" smtClean="0"/>
              <a:t>MEM</a:t>
            </a:r>
            <a:r>
              <a:rPr kumimoji="1" lang="zh-CN" altLang="en-US" dirty="0" smtClean="0"/>
              <a:t>异常，一条在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异常，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异常先出现</a:t>
            </a:r>
            <a:r>
              <a:rPr kumimoji="1" lang="zh-CN" altLang="en-US" dirty="0" smtClean="0"/>
              <a:t>，先处理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异常不正确的，我们</a:t>
            </a:r>
            <a:r>
              <a:rPr kumimoji="1" lang="zh-CN" altLang="en-US" dirty="0" smtClean="0"/>
              <a:t>应该处理第一条指令的</a:t>
            </a:r>
            <a:r>
              <a:rPr kumimoji="1" lang="en-US" altLang="zh-CN" dirty="0" smtClean="0"/>
              <a:t>MEM</a:t>
            </a:r>
            <a:r>
              <a:rPr kumimoji="1" lang="zh-CN" altLang="en-US" dirty="0" smtClean="0"/>
              <a:t>异常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2332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IF, ID, EX, MEM</a:t>
            </a:r>
            <a:r>
              <a:rPr kumimoji="1" lang="zh-CN" altLang="en-US" dirty="0" smtClean="0"/>
              <a:t>阶段都会发生异常</a:t>
            </a:r>
            <a:endParaRPr kumimoji="1" lang="en-US" altLang="zh-CN" dirty="0" smtClean="0"/>
          </a:p>
          <a:p>
            <a:r>
              <a:rPr kumimoji="1" lang="en-US" altLang="zh-CN" dirty="0" smtClean="0"/>
              <a:t>WB</a:t>
            </a:r>
            <a:r>
              <a:rPr kumimoji="1" lang="zh-CN" altLang="en-US" dirty="0" smtClean="0"/>
              <a:t>阶段不会</a:t>
            </a:r>
            <a:r>
              <a:rPr kumimoji="1" lang="zh-CN" altLang="en-US" dirty="0" smtClean="0"/>
              <a:t>发生异常</a:t>
            </a:r>
            <a:endParaRPr kumimoji="1" lang="en-US" altLang="zh-CN" dirty="0" smtClean="0"/>
          </a:p>
          <a:p>
            <a:r>
              <a:rPr kumimoji="1" lang="zh-CN" altLang="en-US" dirty="0" smtClean="0"/>
              <a:t>我们这里将异常，中断，</a:t>
            </a:r>
            <a:r>
              <a:rPr kumimoji="1" lang="en-US" altLang="zh-CN" dirty="0" err="1" smtClean="0"/>
              <a:t>ecall</a:t>
            </a:r>
            <a:r>
              <a:rPr kumimoji="1" lang="zh-CN" altLang="en-US" dirty="0" smtClean="0"/>
              <a:t>都放在</a:t>
            </a:r>
            <a:r>
              <a:rPr kumimoji="1" lang="en-US" altLang="zh-CN" dirty="0" err="1" smtClean="0"/>
              <a:t>Wb</a:t>
            </a:r>
            <a:r>
              <a:rPr kumimoji="1" lang="zh-CN" altLang="en-US" dirty="0" smtClean="0"/>
              <a:t>阶段处理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7533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2981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24132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305 0000 1001 0000 0111 0011</a:t>
            </a:r>
          </a:p>
          <a:p>
            <a:r>
              <a:rPr kumimoji="1" lang="en-US" altLang="zh-CN" dirty="0" smtClean="0"/>
              <a:t>306 0000 0010 0000 1111 0010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108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68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特权指令集手册中，能够引起当前程序中断，并使得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转而执行特定代码的事件统称为 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trap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trap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共分为两大类：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中断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interrupt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）和 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异常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exception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广义上的异常包含了中断和异常。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对中断和异常的处理是需要操作系统和机器参与进来的，是需要一定特权的。</a:t>
            </a:r>
            <a:endParaRPr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RISC-V 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特权指令集中定义了几种特权模式</a:t>
            </a:r>
          </a:p>
          <a:p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权限最高的模式为 </a:t>
            </a:r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M-mode</a:t>
            </a:r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，它拥有对机器底层的一切访问</a:t>
            </a:r>
            <a:endParaRPr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我们的系统没有操作系统参与进来，所以只聚焦于</a:t>
            </a:r>
            <a:r>
              <a:rPr lang="en-US" altLang="zh-CN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M-mode</a:t>
            </a:r>
          </a:p>
          <a:p>
            <a:endParaRPr kumimoji="1"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中断异常的处理流程总体上可以概括为：</a:t>
            </a:r>
            <a:endParaRPr kumimoji="1"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保存中断异常信息</a:t>
            </a:r>
            <a:endParaRPr kumimoji="1"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跳转到中断处理程序</a:t>
            </a:r>
            <a:endParaRPr kumimoji="1"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zh-CN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处理完之后再跳转回原程序</a:t>
            </a:r>
            <a:endParaRPr kumimoji="1" lang="en-US" altLang="zh-CN" sz="1200" u="non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2666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控制与状态寄存器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是支撑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特权指令集的一个重要概念。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中的一系列特殊的专用寄存器，这些寄存器能够反映和控制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当前的状态和执行机制。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我们实验中处理中断异常时需要读写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寄存器，获取和控制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的地址空间有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位，因此理论上能够支持最多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4,096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。但实际上，这个地址空间大部分是空的，访问不存在的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将触发无效指令异常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这里列出了中断异常处理中一些常用的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寄存器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1409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Mtvec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存储了中断响应程序的基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址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中断响应程序的地址需要放在 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mtvec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CSR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。目前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支持两种类型的中断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向量，这是根据最后两位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位来决定的：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直接模式（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），所有类型的中断均发送给同一个中断响应程序。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向量化模式（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vectored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中断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将根据 </a:t>
            </a:r>
            <a:r>
              <a:rPr lang="en-US" altLang="zh-CN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发送给不同的中断响应程序，但所有的 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异常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仍然发送给 </a:t>
            </a:r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同一个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异常响应程序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实验中采用的直接模式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6227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存储了异常程序的返回地址。因为一些异常比如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 fault,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好了之后，需要恢复执行，中断处理完之后，也要回到中断位置继续执行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因此，在异常发生时，硬件会自动更新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的值到当前遇到的异常指令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注意，狭义的异常发生时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更新为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，中断发生时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mepc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被更新为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PC+4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原因大家可以思考一下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7862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Mcause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寄存器存储了异常发生的原因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Mcause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最高位表明这是不是一个中断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我们实验局教育这几种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zh-CN" altLang="en-US" sz="1200" dirty="0" smtClean="0">
                <a:latin typeface="+mn-ea"/>
                <a:ea typeface="+mn-ea"/>
              </a:rPr>
              <a:t>非法指令</a:t>
            </a:r>
            <a:endParaRPr lang="en-US" altLang="zh-CN" sz="1200" dirty="0" smtClean="0">
              <a:latin typeface="+mn-ea"/>
              <a:ea typeface="+mn-ea"/>
            </a:endParaRPr>
          </a:p>
          <a:p>
            <a:pPr lvl="0"/>
            <a:r>
              <a:rPr lang="en-US" altLang="zh-CN" sz="1200" dirty="0" smtClean="0">
                <a:latin typeface="+mn-ea"/>
                <a:ea typeface="+mn-ea"/>
              </a:rPr>
              <a:t>ECALL</a:t>
            </a:r>
          </a:p>
          <a:p>
            <a:pPr lvl="0"/>
            <a:r>
              <a:rPr lang="en-US" altLang="zh-CN" sz="1200" dirty="0" smtClean="0">
                <a:latin typeface="+mn-ea"/>
                <a:ea typeface="+mn-ea"/>
              </a:rPr>
              <a:t>L/S</a:t>
            </a:r>
            <a:r>
              <a:rPr lang="zh-CN" altLang="en-US" sz="1200" dirty="0" smtClean="0">
                <a:latin typeface="+mn-ea"/>
                <a:ea typeface="+mn-ea"/>
              </a:rPr>
              <a:t> 地址超范围</a:t>
            </a:r>
            <a:endParaRPr lang="en-US" altLang="zh-CN" sz="1200" dirty="0" smtClean="0">
              <a:latin typeface="+mn-ea"/>
              <a:ea typeface="+mn-ea"/>
            </a:endParaRPr>
          </a:p>
          <a:p>
            <a:endParaRPr lang="zh-CN" altLang="en-US" dirty="0" smtClean="0"/>
          </a:p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9622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Mstatus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记录了当前处理器的状态，比较重要的是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MIE, MPIE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是全局中断使能，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架构规定异常发生时，。。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其他所有中断都不再响应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3A588-43E9-AC44-AC90-AB7B6B5540F3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585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0" y="0"/>
            <a:ext cx="12136581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24748" y="1950516"/>
            <a:ext cx="10846229" cy="1470025"/>
          </a:xfrm>
        </p:spPr>
        <p:txBody>
          <a:bodyPr>
            <a:noAutofit/>
          </a:bodyPr>
          <a:lstStyle>
            <a:lvl1pPr>
              <a:defRPr sz="520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4293096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1" y="580315"/>
            <a:ext cx="1824203" cy="558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67" y="6309321"/>
            <a:ext cx="10516763" cy="1828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0" y="17316"/>
            <a:ext cx="12136581" cy="682336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1" y="6309321"/>
            <a:ext cx="11284849" cy="1962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580314"/>
            <a:ext cx="1687528" cy="6884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776" y="242392"/>
            <a:ext cx="9340619" cy="95436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5">
                  <a:lumMod val="75000"/>
                </a:schemeClr>
              </a:buClr>
              <a:buSzPct val="80000"/>
              <a:buFont typeface="Wingdings" pitchFamily="2" charset="2"/>
              <a:buChar char="p"/>
              <a:defRPr b="1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742950" indent="-28575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n"/>
              <a:defRPr b="1">
                <a:solidFill>
                  <a:schemeClr val="accent5">
                    <a:lumMod val="75000"/>
                  </a:schemeClr>
                </a:solidFill>
                <a:latin typeface="黑体" pitchFamily="49" charset="-122"/>
                <a:ea typeface="黑体" pitchFamily="49" charset="-122"/>
              </a:defRPr>
            </a:lvl2pPr>
            <a:lvl3pPr marL="1143000" indent="-22860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p"/>
              <a:defRPr>
                <a:latin typeface="黑体" pitchFamily="49" charset="-122"/>
                <a:ea typeface="黑体" pitchFamily="49" charset="-122"/>
              </a:defRPr>
            </a:lvl3pPr>
            <a:lvl4pPr marL="1600200" indent="-228600">
              <a:buClr>
                <a:schemeClr val="accent5">
                  <a:lumMod val="75000"/>
                </a:schemeClr>
              </a:buClr>
              <a:buSzPct val="60000"/>
              <a:buFont typeface="Wingdings" pitchFamily="2" charset="2"/>
              <a:buChar char="n"/>
              <a:defRPr>
                <a:latin typeface="黑体" pitchFamily="49" charset="-122"/>
                <a:ea typeface="黑体" pitchFamily="49" charset="-122"/>
              </a:defRPr>
            </a:lvl4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213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332656"/>
            <a:ext cx="9340619" cy="95436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itchFamily="2" charset="2"/>
              <a:buChar char="l"/>
              <a:defRPr sz="2000" b="1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1pPr>
            <a:lvl2pPr marL="742950" indent="-285750">
              <a:buClr>
                <a:schemeClr val="tx1"/>
              </a:buClr>
              <a:buSzPct val="70000"/>
              <a:buFont typeface="Wingdings" pitchFamily="2" charset="2"/>
              <a:buChar char="p"/>
              <a:defRPr sz="1800" b="0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2pPr>
            <a:lvl3pPr marL="1143000" indent="-228600">
              <a:buClr>
                <a:schemeClr val="tx1"/>
              </a:buClr>
              <a:buSzPct val="50000"/>
              <a:buFont typeface="Wingdings" pitchFamily="2" charset="2"/>
              <a:buChar char="n"/>
              <a:defRPr sz="1600">
                <a:latin typeface="华文细黑" pitchFamily="2" charset="-122"/>
                <a:ea typeface="华文细黑" pitchFamily="2" charset="-122"/>
              </a:defRPr>
            </a:lvl3pPr>
            <a:lvl4pPr marL="1600200" indent="-228600">
              <a:buClr>
                <a:schemeClr val="tx1"/>
              </a:buClr>
              <a:buSzPct val="50000"/>
              <a:buFont typeface="Wingdings" pitchFamily="2" charset="2"/>
              <a:buChar char="p"/>
              <a:defRPr sz="1400">
                <a:latin typeface="华文细黑" pitchFamily="2" charset="-122"/>
                <a:ea typeface="华文细黑" pitchFamily="2" charset="-122"/>
              </a:defRPr>
            </a:lvl4pPr>
            <a:lvl5pPr>
              <a:defRPr sz="1200">
                <a:latin typeface="华文细黑" pitchFamily="2" charset="-122"/>
                <a:ea typeface="华文细黑" pitchFamily="2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3244342"/>
            <a:ext cx="184700" cy="369316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 sz="180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3244342"/>
            <a:ext cx="184700" cy="369316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 sz="180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63553" y="1484784"/>
            <a:ext cx="8144665" cy="1224136"/>
          </a:xfrm>
        </p:spPr>
        <p:txBody>
          <a:bodyPr/>
          <a:lstStyle/>
          <a:p>
            <a:r>
              <a:rPr lang="en-US" altLang="zh-CN" sz="4000" b="1" dirty="0">
                <a:effectLst/>
                <a:latin typeface="+mn-lt"/>
                <a:ea typeface="黑体"/>
                <a:cs typeface="黑体"/>
              </a:rPr>
              <a:t>Computer Architecture Experiment</a:t>
            </a:r>
            <a:endParaRPr lang="zh-CN" altLang="en-US" sz="4000" b="1" dirty="0">
              <a:effectLst/>
              <a:latin typeface="+mn-lt"/>
              <a:ea typeface="黑体"/>
              <a:cs typeface="黑体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95600" y="4437112"/>
            <a:ext cx="6400800" cy="1608584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浙江大学计算机学</a:t>
            </a:r>
            <a:r>
              <a:rPr lang="zh-CN" altLang="en-US" sz="3000" b="1" dirty="0" smtClean="0">
                <a:latin typeface="楷体_GB2312" pitchFamily="49" charset="-122"/>
                <a:ea typeface="楷体_GB2312" pitchFamily="49" charset="-122"/>
              </a:rPr>
              <a:t>院</a:t>
            </a:r>
            <a:endParaRPr lang="en-US" altLang="zh-CN" sz="3000" b="1" dirty="0" smtClean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3000" b="1" dirty="0" smtClean="0">
                <a:latin typeface="楷体_GB2312" pitchFamily="49" charset="-122"/>
                <a:ea typeface="楷体_GB2312" pitchFamily="49" charset="-122"/>
              </a:rPr>
              <a:t>2021</a:t>
            </a:r>
            <a:r>
              <a:rPr lang="zh-CN" altLang="en-US" sz="3000" b="1" dirty="0" smtClean="0">
                <a:latin typeface="楷体_GB2312" pitchFamily="49" charset="-122"/>
                <a:ea typeface="楷体_GB2312" pitchFamily="49" charset="-122"/>
              </a:rPr>
              <a:t>年</a:t>
            </a:r>
            <a:r>
              <a:rPr lang="en-US" altLang="zh-CN" sz="3000" b="1" dirty="0" smtClean="0">
                <a:latin typeface="楷体_GB2312" pitchFamily="49" charset="-122"/>
                <a:ea typeface="楷体_GB2312" pitchFamily="49" charset="-122"/>
              </a:rPr>
              <a:t>10</a:t>
            </a:r>
            <a:r>
              <a:rPr lang="zh-CN" altLang="en-US" sz="3000" b="1" dirty="0" smtClean="0">
                <a:latin typeface="楷体_GB2312" pitchFamily="49" charset="-122"/>
                <a:ea typeface="楷体_GB2312" pitchFamily="49" charset="-122"/>
              </a:rPr>
              <a:t>月</a:t>
            </a: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9416" y="2924944"/>
            <a:ext cx="10585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Topic </a:t>
            </a: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2.</a:t>
            </a:r>
            <a:r>
              <a:rPr lang="zh-CN" altLang="en-US" sz="3600" b="1" dirty="0" smtClean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 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Pipelined CPU </a:t>
            </a: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supporting </a:t>
            </a:r>
          </a:p>
          <a:p>
            <a:pPr algn="ctr"/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exception &amp; interrupt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ea typeface="楷体"/>
              <a:cs typeface="楷体"/>
            </a:endParaRPr>
          </a:p>
        </p:txBody>
      </p:sp>
    </p:spTree>
    <p:extLst>
      <p:ext uri="{BB962C8B-B14F-4D97-AF65-F5344CB8AC3E}">
        <p14:creationId xmlns:p14="http://schemas.microsoft.com/office/powerpoint/2010/main" val="251266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 – </a:t>
            </a:r>
            <a:r>
              <a:rPr lang="en-US" altLang="zh-CN" sz="3400" dirty="0" err="1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mstatus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92" y="1556792"/>
            <a:ext cx="10985500" cy="210820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8184232" y="2780928"/>
            <a:ext cx="648072" cy="792088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159896" y="2780928"/>
            <a:ext cx="792088" cy="792088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67408" y="3934768"/>
            <a:ext cx="4185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mstatus.MIE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: Global Enable</a:t>
            </a:r>
          </a:p>
        </p:txBody>
      </p:sp>
      <p:sp>
        <p:nvSpPr>
          <p:cNvPr id="9" name="矩形 8"/>
          <p:cNvSpPr/>
          <p:nvPr/>
        </p:nvSpPr>
        <p:spPr>
          <a:xfrm>
            <a:off x="5555940" y="3936363"/>
            <a:ext cx="36375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mstatus.MIE</a:t>
            </a:r>
            <a:r>
              <a:rPr kumimoji="1" lang="en-US" altLang="zh-CN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=1</a:t>
            </a:r>
            <a:r>
              <a:rPr kumimoji="1" lang="zh-CN" altLang="en-US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全局中断打开 </a:t>
            </a:r>
            <a:endParaRPr kumimoji="1" lang="en-US" altLang="zh-CN" dirty="0" smtClean="0">
              <a:latin typeface="Fira Mono for Powerline" charset="0"/>
              <a:ea typeface="Fira Mono for Powerline" charset="0"/>
              <a:cs typeface="Fira Mono for Powerline" charset="0"/>
            </a:endParaRPr>
          </a:p>
          <a:p>
            <a:r>
              <a:rPr kumimoji="1" lang="en-US" altLang="zh-CN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mstatus.MIE</a:t>
            </a:r>
            <a:r>
              <a:rPr kumimoji="1" lang="en-US" altLang="zh-CN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=0</a:t>
            </a:r>
            <a:r>
              <a:rPr kumimoji="1" lang="zh-CN" altLang="en-US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全局中断关闭</a:t>
            </a:r>
            <a:r>
              <a:rPr kumimoji="1" lang="en-US" altLang="zh-CN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67408" y="493129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smtClean="0">
                <a:latin typeface="Fira Mono for Powerline" charset="0"/>
                <a:ea typeface="Fira Mono for Powerline" charset="0"/>
                <a:cs typeface="Fira Mono for Powerline" charset="0"/>
              </a:rPr>
              <a:t>异常发生时</a:t>
            </a:r>
            <a:endParaRPr kumimoji="1" lang="en-US" altLang="zh-CN" sz="2000" dirty="0" smtClean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92214" y="4889128"/>
            <a:ext cx="6932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mstatus.MPIE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= </a:t>
            </a:r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mstatus.MIE;mstatus.MIE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= 0;</a:t>
            </a:r>
            <a:endParaRPr kumimoji="1" lang="en-US" altLang="zh-CN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67408" y="533140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异常恢复时</a:t>
            </a:r>
            <a:endParaRPr kumimoji="1" lang="en-US" altLang="zh-CN" sz="2000" dirty="0" smtClean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78994" y="5388993"/>
            <a:ext cx="6932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mstatus.MIE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= </a:t>
            </a:r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mstatus.MPIE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;</a:t>
            </a:r>
            <a:endParaRPr kumimoji="1" lang="en-US" altLang="zh-CN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02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</a:t>
            </a:r>
            <a:r>
              <a:rPr lang="zh-CN" altLang="en-US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Instructions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36" y="1484784"/>
            <a:ext cx="1117282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3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</a:t>
            </a:r>
            <a:r>
              <a:rPr lang="zh-CN" altLang="en-US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Instructions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108488"/>
              </p:ext>
            </p:extLst>
          </p:nvPr>
        </p:nvGraphicFramePr>
        <p:xfrm>
          <a:off x="1" y="1628800"/>
          <a:ext cx="12072664" cy="384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8437"/>
                <a:gridCol w="6189045"/>
                <a:gridCol w="3235182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指令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操作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描述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csrrw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rs1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t&lt;-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x[rs1], x[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t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读取一个 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CSRs[</a:t>
                      </a:r>
                      <a:r>
                        <a:rPr lang="en-US" altLang="zh-CN" sz="16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的值到</a:t>
                      </a:r>
                      <a:r>
                        <a:rPr lang="en-US" altLang="zh-CN" sz="16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rd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，然后把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rs1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写入该 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csrrs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rs1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t&lt;-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t|x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[rs1], x[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t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/>
                        <a:t>读取一个 </a:t>
                      </a:r>
                      <a:r>
                        <a:rPr lang="en-US" altLang="zh-CN" sz="1600" dirty="0" smtClean="0"/>
                        <a:t>CSR </a:t>
                      </a:r>
                      <a:r>
                        <a:rPr lang="zh-CN" altLang="en-US" sz="1600" dirty="0" smtClean="0"/>
                        <a:t>的值到</a:t>
                      </a:r>
                      <a:r>
                        <a:rPr lang="en-US" altLang="zh-CN" sz="1600" dirty="0" err="1" smtClean="0"/>
                        <a:t>rd</a:t>
                      </a:r>
                      <a:r>
                        <a:rPr lang="zh-CN" altLang="en-US" sz="1600" dirty="0" smtClean="0"/>
                        <a:t>，然后把该 </a:t>
                      </a:r>
                      <a:r>
                        <a:rPr lang="en-US" altLang="zh-CN" sz="1600" dirty="0" smtClean="0"/>
                        <a:t>CSR </a:t>
                      </a:r>
                      <a:r>
                        <a:rPr lang="zh-CN" altLang="en-US" sz="1600" dirty="0" smtClean="0"/>
                        <a:t>中</a:t>
                      </a:r>
                      <a:r>
                        <a:rPr lang="en-US" altLang="zh-CN" sz="1600" dirty="0" smtClean="0"/>
                        <a:t>rs1</a:t>
                      </a:r>
                      <a:r>
                        <a:rPr lang="zh-CN" altLang="en-US" sz="1600" dirty="0" smtClean="0"/>
                        <a:t>指定的 </a:t>
                      </a:r>
                      <a:r>
                        <a:rPr lang="en-US" altLang="zh-CN" sz="1600" dirty="0" smtClean="0"/>
                        <a:t>bit </a:t>
                      </a:r>
                      <a:r>
                        <a:rPr lang="zh-CN" altLang="en-US" sz="1600" dirty="0" smtClean="0"/>
                        <a:t>置 </a:t>
                      </a:r>
                      <a:r>
                        <a:rPr lang="en-US" altLang="zh-CN" sz="1600" dirty="0" smtClean="0"/>
                        <a:t>1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csrrc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rs1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t&lt;-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t&amp;~x[rs1], x[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t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/>
                        <a:t>读取一个 </a:t>
                      </a:r>
                      <a:r>
                        <a:rPr lang="en-US" altLang="zh-CN" sz="1600" dirty="0" smtClean="0"/>
                        <a:t>CSR </a:t>
                      </a:r>
                      <a:r>
                        <a:rPr lang="zh-CN" altLang="en-US" sz="1600" dirty="0" smtClean="0"/>
                        <a:t>的值到</a:t>
                      </a:r>
                      <a:r>
                        <a:rPr lang="en-US" altLang="zh-CN" sz="1600" dirty="0" err="1" smtClean="0"/>
                        <a:t>rd</a:t>
                      </a:r>
                      <a:r>
                        <a:rPr lang="zh-CN" altLang="en-US" sz="1600" dirty="0" smtClean="0"/>
                        <a:t>，然后把该 </a:t>
                      </a:r>
                      <a:r>
                        <a:rPr lang="en-US" altLang="zh-CN" sz="1600" dirty="0" smtClean="0"/>
                        <a:t>CSR </a:t>
                      </a:r>
                      <a:r>
                        <a:rPr lang="zh-CN" altLang="en-US" sz="1600" dirty="0" smtClean="0"/>
                        <a:t>中</a:t>
                      </a:r>
                      <a:r>
                        <a:rPr lang="en-US" altLang="zh-CN" sz="1600" dirty="0" smtClean="0"/>
                        <a:t>rs1</a:t>
                      </a:r>
                      <a:r>
                        <a:rPr lang="zh-CN" altLang="en-US" sz="1600" dirty="0" smtClean="0"/>
                        <a:t>指定的 </a:t>
                      </a:r>
                      <a:r>
                        <a:rPr lang="en-US" altLang="zh-CN" sz="1600" dirty="0" smtClean="0"/>
                        <a:t>bit </a:t>
                      </a:r>
                      <a:r>
                        <a:rPr lang="zh-CN" altLang="en-US" sz="1600" dirty="0" smtClean="0"/>
                        <a:t>置 </a:t>
                      </a:r>
                      <a:r>
                        <a:rPr lang="en-US" altLang="zh-CN" sz="1600" dirty="0" smtClean="0"/>
                        <a:t>0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csrrwi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zimm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[4:0]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x[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&lt;-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zimm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csrrsi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zimm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[4:0]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x[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&lt;-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t|zimm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csrrci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, 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zimm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[4:0]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x[</a:t>
                      </a:r>
                      <a:r>
                        <a:rPr lang="en-US" altLang="zh-CN" sz="160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rd</a:t>
                      </a:r>
                      <a:r>
                        <a:rPr lang="en-US" altLang="zh-CN" sz="160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&lt;-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], CSRs[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csr</a:t>
                      </a:r>
                      <a:r>
                        <a:rPr lang="en-US" altLang="zh-CN" sz="1600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] &lt;- t&amp;~</a:t>
                      </a:r>
                      <a:r>
                        <a:rPr lang="en-US" altLang="zh-CN" sz="1600" baseline="0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zimm</a:t>
                      </a:r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803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Other Instruction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1495725"/>
            <a:ext cx="8798915" cy="192929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408" y="3442957"/>
            <a:ext cx="95631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CPU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1556792"/>
            <a:ext cx="9963150" cy="236220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274515" y="3111649"/>
            <a:ext cx="51144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84040" y="3471689"/>
            <a:ext cx="61968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52414" y="2305844"/>
            <a:ext cx="964907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441582" y="4119463"/>
            <a:ext cx="65347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j-lt"/>
              </a:rPr>
              <a:t>Machine-mode status register (</a:t>
            </a:r>
            <a:r>
              <a:rPr lang="en-US" altLang="zh-CN" sz="2400" b="1" dirty="0" err="1">
                <a:latin typeface="+mj-lt"/>
              </a:rPr>
              <a:t>mstatus</a:t>
            </a:r>
            <a:r>
              <a:rPr lang="en-US" altLang="zh-CN" sz="2400" b="1" dirty="0">
                <a:latin typeface="+mj-lt"/>
              </a:rPr>
              <a:t>) for RV32.</a:t>
            </a:r>
            <a:endParaRPr lang="zh-CN" altLang="en-US" sz="2400" b="1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4" y="4637534"/>
            <a:ext cx="10240402" cy="201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8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500" dirty="0" smtClean="0"/>
              <a:t>停止执行当前程序流，从</a:t>
            </a:r>
            <a:r>
              <a:rPr kumimoji="1" lang="en-US" altLang="zh-CN" sz="2500" dirty="0" err="1" smtClean="0"/>
              <a:t>mtvec</a:t>
            </a:r>
            <a:r>
              <a:rPr kumimoji="1" lang="zh-CN" altLang="en-US" sz="2500" dirty="0" smtClean="0"/>
              <a:t>的基址开始执行</a:t>
            </a:r>
            <a:endParaRPr kumimoji="1" lang="en-US" altLang="zh-CN" sz="2500" dirty="0" smtClean="0"/>
          </a:p>
          <a:p>
            <a:r>
              <a:rPr kumimoji="1" lang="zh-CN" altLang="en-US" sz="2500" dirty="0" smtClean="0"/>
              <a:t>更新寄存器</a:t>
            </a:r>
            <a:endParaRPr kumimoji="1" lang="en-US" altLang="zh-CN" sz="2500" dirty="0" smtClean="0"/>
          </a:p>
          <a:p>
            <a:pPr lvl="1"/>
            <a:r>
              <a:rPr kumimoji="1" lang="en-US" altLang="zh-CN" sz="2500" dirty="0" err="1" smtClean="0"/>
              <a:t>mcause</a:t>
            </a:r>
            <a:endParaRPr kumimoji="1" lang="en-US" altLang="zh-CN" sz="2500" dirty="0" smtClean="0"/>
          </a:p>
          <a:p>
            <a:pPr lvl="1"/>
            <a:r>
              <a:rPr kumimoji="1" lang="en-US" altLang="zh-CN" sz="2500" dirty="0" err="1" smtClean="0"/>
              <a:t>mepc</a:t>
            </a:r>
            <a:r>
              <a:rPr kumimoji="1" lang="en-US" altLang="zh-CN" sz="2500" dirty="0" smtClean="0"/>
              <a:t> (interruption: PC+4, exception: PC)</a:t>
            </a:r>
          </a:p>
          <a:p>
            <a:pPr lvl="1"/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 (</a:t>
            </a:r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[7]=</a:t>
            </a:r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[3], </a:t>
            </a:r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[3]= 0)</a:t>
            </a:r>
            <a:endParaRPr kumimoji="1" lang="zh-CN" altLang="en-US" sz="2500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zh-CN" altLang="en-US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进入异常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43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500" dirty="0" smtClean="0"/>
              <a:t>停止执行当前程序流，从</a:t>
            </a:r>
            <a:r>
              <a:rPr kumimoji="1" lang="en-US" altLang="zh-CN" sz="2500" dirty="0" err="1" smtClean="0"/>
              <a:t>mepc</a:t>
            </a:r>
            <a:r>
              <a:rPr kumimoji="1" lang="zh-CN" altLang="en-US" sz="2500" dirty="0" smtClean="0"/>
              <a:t>开始执行</a:t>
            </a:r>
            <a:endParaRPr kumimoji="1" lang="en-US" altLang="zh-CN" sz="2500" dirty="0" smtClean="0"/>
          </a:p>
          <a:p>
            <a:r>
              <a:rPr kumimoji="1" lang="zh-CN" altLang="en-US" sz="2500" dirty="0" smtClean="0"/>
              <a:t>更新寄存器</a:t>
            </a:r>
            <a:endParaRPr kumimoji="1" lang="en-US" altLang="zh-CN" sz="2500" dirty="0" smtClean="0"/>
          </a:p>
          <a:p>
            <a:pPr lvl="1"/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(</a:t>
            </a:r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[3] = </a:t>
            </a:r>
            <a:r>
              <a:rPr kumimoji="1" lang="en-US" altLang="zh-CN" sz="2500" dirty="0" err="1" smtClean="0"/>
              <a:t>mstatus</a:t>
            </a:r>
            <a:r>
              <a:rPr kumimoji="1" lang="en-US" altLang="zh-CN" sz="2500" dirty="0" smtClean="0"/>
              <a:t>[7])</a:t>
            </a:r>
            <a:endParaRPr kumimoji="1" lang="zh-CN" altLang="en-US" sz="2500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zh-CN" altLang="en-US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退出异常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(</a:t>
            </a:r>
            <a:r>
              <a:rPr lang="en-US" altLang="zh-CN" sz="3400" dirty="0" err="1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mret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)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335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CPU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3392" y="1556792"/>
            <a:ext cx="383951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5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Precise Exceptions:</a:t>
            </a:r>
            <a:endParaRPr kumimoji="1" lang="zh-CN" altLang="en-US" sz="25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27448" y="1988609"/>
            <a:ext cx="9721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All instructions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before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the faulting instruction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complete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Instructions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following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the faulting instruction, including the faulting instruction,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do not change the state of the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machine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.  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  <a:sym typeface="Wingdings"/>
              </a:rPr>
              <a:t> Flush the pipeline</a:t>
            </a:r>
            <a:endParaRPr kumimoji="1" lang="zh-CN" altLang="en-US" sz="2000" dirty="0">
              <a:solidFill>
                <a:srgbClr val="FF0000"/>
              </a:solidFill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2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CPU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52195" y="2276872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IF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57986" y="2276872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ID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67808" y="2276872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EX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86178" y="2276872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MEM</a:t>
            </a:r>
            <a:endParaRPr kumimoji="1" lang="zh-CN" altLang="en-US" sz="2000" dirty="0">
              <a:solidFill>
                <a:srgbClr val="FF0000"/>
              </a:solidFill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78875" y="2774713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IF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84666" y="2774713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ID</a:t>
            </a:r>
            <a:endParaRPr kumimoji="1" lang="zh-CN" altLang="en-US" sz="2000" dirty="0">
              <a:solidFill>
                <a:srgbClr val="FF0000"/>
              </a:solidFill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294488" y="2774713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EX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27448" y="2276872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Inst 1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22213" y="2782384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Inst 2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591214" y="1846833"/>
            <a:ext cx="48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1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527318" y="1846833"/>
            <a:ext cx="48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2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463422" y="1846833"/>
            <a:ext cx="48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3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94488" y="1834645"/>
            <a:ext cx="48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4</a:t>
            </a:r>
            <a:endParaRPr kumimoji="1" lang="zh-CN" altLang="en-US" sz="2000" dirty="0"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80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CPU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27448" y="1988609"/>
            <a:ext cx="97210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IF</a:t>
            </a:r>
            <a:r>
              <a:rPr kumimoji="1" lang="zh-CN" altLang="en-US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：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Memory Fault (Illegal Memory Address)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ID: Illegal Instruction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EX: Arithmetic Exception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MEM: Memory Fault (Illegal Memory Address)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WB</a:t>
            </a:r>
          </a:p>
        </p:txBody>
      </p:sp>
    </p:spTree>
    <p:extLst>
      <p:ext uri="{BB962C8B-B14F-4D97-AF65-F5344CB8AC3E}">
        <p14:creationId xmlns:p14="http://schemas.microsoft.com/office/powerpoint/2010/main" val="127001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dirty="0" smtClean="0">
                <a:solidFill>
                  <a:srgbClr val="19A1FD"/>
                </a:solidFill>
                <a:latin typeface="+mn-lt"/>
              </a:rPr>
              <a:t>Outline</a:t>
            </a:r>
            <a:endParaRPr lang="en-US" altLang="zh-CN" b="1" dirty="0">
              <a:solidFill>
                <a:srgbClr val="19A1FD"/>
              </a:solidFill>
              <a:latin typeface="+mn-lt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23392" y="1219201"/>
            <a:ext cx="9587408" cy="4937125"/>
          </a:xfrm>
        </p:spPr>
        <p:txBody>
          <a:bodyPr>
            <a:noAutofit/>
          </a:bodyPr>
          <a:lstStyle/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Experiment Purpose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Experiment Task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Basic Principle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Operating Procedures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Precaution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Checkpoints</a:t>
            </a:r>
          </a:p>
          <a:p>
            <a:pPr eaLnBrk="1" hangingPunct="1"/>
            <a:endParaRPr lang="en-US" altLang="zh-CN" sz="3200" dirty="0">
              <a:latin typeface="+mn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256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CPU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592" y="1287017"/>
            <a:ext cx="7056784" cy="54598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264352" y="1917954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Ecall</a:t>
            </a:r>
            <a:r>
              <a:rPr kumimoji="1" lang="en-US" altLang="zh-CN" sz="16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, exception, interruption</a:t>
            </a:r>
            <a:endParaRPr kumimoji="1" lang="zh-CN" altLang="en-US" sz="1600" dirty="0">
              <a:solidFill>
                <a:srgbClr val="FF0000"/>
              </a:solidFill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408368" y="3356992"/>
            <a:ext cx="1656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mret</a:t>
            </a:r>
            <a:r>
              <a:rPr kumimoji="1" lang="en-US" altLang="zh-CN" sz="16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, </a:t>
            </a:r>
          </a:p>
          <a:p>
            <a:r>
              <a:rPr kumimoji="1" lang="en-US" altLang="zh-CN" sz="1600" dirty="0" err="1">
                <a:latin typeface="Fira Mono for Powerline" charset="0"/>
                <a:ea typeface="Fira Mono for Powerline" charset="0"/>
                <a:cs typeface="Fira Mono for Powerline" charset="0"/>
              </a:rPr>
              <a:t>c</a:t>
            </a:r>
            <a:r>
              <a:rPr kumimoji="1" lang="en-US" altLang="zh-CN" sz="16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sr</a:t>
            </a:r>
            <a:r>
              <a:rPr kumimoji="1" lang="en-US" altLang="zh-CN" sz="16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</a:t>
            </a:r>
            <a:r>
              <a:rPr kumimoji="1" lang="en-US" altLang="zh-CN" sz="16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inst</a:t>
            </a:r>
            <a:endParaRPr kumimoji="1" lang="en-US" altLang="zh-CN" sz="1600" dirty="0">
              <a:solidFill>
                <a:srgbClr val="FF0000"/>
              </a:solidFill>
              <a:latin typeface="Fira Mono for Powerline" charset="0"/>
              <a:ea typeface="Fira Mono for Powerline" charset="0"/>
              <a:cs typeface="Fira Mono for Powerline" charset="0"/>
            </a:endParaRPr>
          </a:p>
        </p:txBody>
      </p:sp>
      <p:cxnSp>
        <p:nvCxnSpPr>
          <p:cNvPr id="7" name="直线箭头连接符 6"/>
          <p:cNvCxnSpPr>
            <a:endCxn id="6" idx="1"/>
          </p:cNvCxnSpPr>
          <p:nvPr/>
        </p:nvCxnSpPr>
        <p:spPr>
          <a:xfrm>
            <a:off x="7392144" y="2404338"/>
            <a:ext cx="2016224" cy="124504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线箭头连接符 8"/>
          <p:cNvCxnSpPr>
            <a:endCxn id="5" idx="1"/>
          </p:cNvCxnSpPr>
          <p:nvPr/>
        </p:nvCxnSpPr>
        <p:spPr>
          <a:xfrm>
            <a:off x="8616280" y="2218492"/>
            <a:ext cx="648072" cy="11496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87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528" y="116632"/>
            <a:ext cx="8064896" cy="655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Mem.(1)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62253"/>
              </p:ext>
            </p:extLst>
          </p:nvPr>
        </p:nvGraphicFramePr>
        <p:xfrm>
          <a:off x="623391" y="1287016"/>
          <a:ext cx="11161241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8874">
                  <a:extLst>
                    <a:ext uri="{9D8B030D-6E8A-4147-A177-3AD203B41FA5}">
                      <a16:colId xmlns:a16="http://schemas.microsoft.com/office/drawing/2014/main" xmlns="" val="564672563"/>
                    </a:ext>
                  </a:extLst>
                </a:gridCol>
                <a:gridCol w="2003179">
                  <a:extLst>
                    <a:ext uri="{9D8B030D-6E8A-4147-A177-3AD203B41FA5}">
                      <a16:colId xmlns:a16="http://schemas.microsoft.com/office/drawing/2014/main" xmlns="" val="203767737"/>
                    </a:ext>
                  </a:extLst>
                </a:gridCol>
                <a:gridCol w="1159735">
                  <a:extLst>
                    <a:ext uri="{9D8B030D-6E8A-4147-A177-3AD203B41FA5}">
                      <a16:colId xmlns:a16="http://schemas.microsoft.com/office/drawing/2014/main" xmlns="" val="3033094524"/>
                    </a:ext>
                  </a:extLst>
                </a:gridCol>
                <a:gridCol w="1405741">
                  <a:extLst>
                    <a:ext uri="{9D8B030D-6E8A-4147-A177-3AD203B41FA5}">
                      <a16:colId xmlns:a16="http://schemas.microsoft.com/office/drawing/2014/main" xmlns="" val="4073406456"/>
                    </a:ext>
                  </a:extLst>
                </a:gridCol>
                <a:gridCol w="3162915">
                  <a:extLst>
                    <a:ext uri="{9D8B030D-6E8A-4147-A177-3AD203B41FA5}">
                      <a16:colId xmlns:a16="http://schemas.microsoft.com/office/drawing/2014/main" xmlns="" val="2878079958"/>
                    </a:ext>
                  </a:extLst>
                </a:gridCol>
                <a:gridCol w="2480797">
                  <a:extLst>
                    <a:ext uri="{9D8B030D-6E8A-4147-A177-3AD203B41FA5}">
                      <a16:colId xmlns:a16="http://schemas.microsoft.com/office/drawing/2014/main" xmlns="" val="84935862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565110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__start: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223138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00402103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x2, 4(x0)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185069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00802203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x4, 8(x0)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7801147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00c02283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x5, 12(x0)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58960729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01002303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x6, 16(x0)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94318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01402383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x7, 20(x0)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56659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306850f3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csrrwi x1, 0x306, 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14232569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306020f3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x1, 0x306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200" u="none" strike="noStrike" dirty="0" err="1" smtClean="0">
                          <a:effectLst/>
                        </a:rPr>
                        <a:t>csrrs</a:t>
                      </a:r>
                      <a:r>
                        <a:rPr lang="en-US" altLang="zh-CN" sz="2200" u="none" strike="noStrike" dirty="0" smtClean="0">
                          <a:effectLst/>
                        </a:rPr>
                        <a:t> x1, 0x306, x0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06944449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306310f3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csrrw x1, 0x306, x6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720481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306020f3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x1, 0x306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3617112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0057058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07800093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x1, x0, 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319668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30509073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csrw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0x305, x1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200" u="none" strike="noStrike" dirty="0" smtClean="0">
                          <a:effectLst/>
                        </a:rPr>
                        <a:t>set</a:t>
                      </a:r>
                      <a:r>
                        <a:rPr lang="en-US" altLang="zh-CN" sz="2200" u="none" strike="noStrike" baseline="0" dirty="0" smtClean="0">
                          <a:effectLst/>
                        </a:rPr>
                        <a:t> </a:t>
                      </a:r>
                      <a:r>
                        <a:rPr lang="en-US" altLang="zh-CN" sz="2200" u="none" strike="noStrike" dirty="0" err="1" smtClean="0">
                          <a:effectLst/>
                        </a:rPr>
                        <a:t>mtvec</a:t>
                      </a:r>
                      <a:r>
                        <a:rPr lang="en-US" altLang="zh-CN" sz="2200" u="none" strike="noStrike" dirty="0" smtClean="0">
                          <a:effectLst/>
                        </a:rPr>
                        <a:t>=0x78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1888687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smtClean="0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20293388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ecall</a:t>
                      </a:r>
                      <a:endParaRPr 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 smtClean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51826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029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Mem.(2)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168199"/>
              </p:ext>
            </p:extLst>
          </p:nvPr>
        </p:nvGraphicFramePr>
        <p:xfrm>
          <a:off x="1199456" y="1196752"/>
          <a:ext cx="986509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4909">
                  <a:extLst>
                    <a:ext uri="{9D8B030D-6E8A-4147-A177-3AD203B41FA5}">
                      <a16:colId xmlns:a16="http://schemas.microsoft.com/office/drawing/2014/main" xmlns="" val="564672563"/>
                    </a:ext>
                  </a:extLst>
                </a:gridCol>
                <a:gridCol w="1868140">
                  <a:extLst>
                    <a:ext uri="{9D8B030D-6E8A-4147-A177-3AD203B41FA5}">
                      <a16:colId xmlns:a16="http://schemas.microsoft.com/office/drawing/2014/main" xmlns="" val="203767737"/>
                    </a:ext>
                  </a:extLst>
                </a:gridCol>
                <a:gridCol w="1081556">
                  <a:extLst>
                    <a:ext uri="{9D8B030D-6E8A-4147-A177-3AD203B41FA5}">
                      <a16:colId xmlns:a16="http://schemas.microsoft.com/office/drawing/2014/main" xmlns="" val="3033094524"/>
                    </a:ext>
                  </a:extLst>
                </a:gridCol>
                <a:gridCol w="1310977">
                  <a:extLst>
                    <a:ext uri="{9D8B030D-6E8A-4147-A177-3AD203B41FA5}">
                      <a16:colId xmlns:a16="http://schemas.microsoft.com/office/drawing/2014/main" xmlns="" val="4073406456"/>
                    </a:ext>
                  </a:extLst>
                </a:gridCol>
                <a:gridCol w="2199234">
                  <a:extLst>
                    <a:ext uri="{9D8B030D-6E8A-4147-A177-3AD203B41FA5}">
                      <a16:colId xmlns:a16="http://schemas.microsoft.com/office/drawing/2014/main" xmlns="" val="2878079958"/>
                    </a:ext>
                  </a:extLst>
                </a:gridCol>
                <a:gridCol w="2520281">
                  <a:extLst>
                    <a:ext uri="{9D8B030D-6E8A-4147-A177-3AD203B41FA5}">
                      <a16:colId xmlns:a16="http://schemas.microsoft.com/office/drawing/2014/main" xmlns="" val="84935862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ASM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565110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223138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change to illegal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185069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7801147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07f02083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  x1, 127(x0)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58960729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08002083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   x1, 128(x0)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l access fault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94318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56659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08102023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sw   x1, 128(x0)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s access fault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14232569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06944449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720481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3617112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0057058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319668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1888687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x0, x0, 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20293388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00000067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jr</a:t>
                      </a:r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51826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105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Mem.(3)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378740"/>
              </p:ext>
            </p:extLst>
          </p:nvPr>
        </p:nvGraphicFramePr>
        <p:xfrm>
          <a:off x="1199456" y="1196752"/>
          <a:ext cx="986509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4909">
                  <a:extLst>
                    <a:ext uri="{9D8B030D-6E8A-4147-A177-3AD203B41FA5}">
                      <a16:colId xmlns:a16="http://schemas.microsoft.com/office/drawing/2014/main" xmlns="" val="564672563"/>
                    </a:ext>
                  </a:extLst>
                </a:gridCol>
                <a:gridCol w="1868140">
                  <a:extLst>
                    <a:ext uri="{9D8B030D-6E8A-4147-A177-3AD203B41FA5}">
                      <a16:colId xmlns:a16="http://schemas.microsoft.com/office/drawing/2014/main" xmlns="" val="203767737"/>
                    </a:ext>
                  </a:extLst>
                </a:gridCol>
                <a:gridCol w="1081556">
                  <a:extLst>
                    <a:ext uri="{9D8B030D-6E8A-4147-A177-3AD203B41FA5}">
                      <a16:colId xmlns:a16="http://schemas.microsoft.com/office/drawing/2014/main" xmlns="" val="3033094524"/>
                    </a:ext>
                  </a:extLst>
                </a:gridCol>
                <a:gridCol w="1310977">
                  <a:extLst>
                    <a:ext uri="{9D8B030D-6E8A-4147-A177-3AD203B41FA5}">
                      <a16:colId xmlns:a16="http://schemas.microsoft.com/office/drawing/2014/main" xmlns="" val="4073406456"/>
                    </a:ext>
                  </a:extLst>
                </a:gridCol>
                <a:gridCol w="2199234">
                  <a:extLst>
                    <a:ext uri="{9D8B030D-6E8A-4147-A177-3AD203B41FA5}">
                      <a16:colId xmlns:a16="http://schemas.microsoft.com/office/drawing/2014/main" xmlns="" val="2878079958"/>
                    </a:ext>
                  </a:extLst>
                </a:gridCol>
                <a:gridCol w="2520281">
                  <a:extLst>
                    <a:ext uri="{9D8B030D-6E8A-4147-A177-3AD203B41FA5}">
                      <a16:colId xmlns:a16="http://schemas.microsoft.com/office/drawing/2014/main" xmlns="" val="84935862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ASM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565110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34102cf3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trap: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x25, 0x341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mepc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223138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34202df3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x27, 0x342 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mcause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185069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30002e73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x28, 0x300 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mstatus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7801147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30402ef3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x29, 0x304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mie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58960729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34402f73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csrr x30, 0x344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mip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94318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004c8113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 x2, x25, 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56659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34111073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csrw 0x341, x2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14232569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30200073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mret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30200073  </a:t>
                      </a:r>
                      <a:r>
                        <a:rPr lang="en-US" sz="22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mret</a:t>
                      </a:r>
                      <a:endParaRPr 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06944449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98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addi x0, x0, 0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720481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9C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addi x0, x0, 0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361711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A0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addi x0, x0, 0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0057058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A4</a:t>
                      </a:r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addi</a:t>
                      </a:r>
                      <a:r>
                        <a:rPr kumimoji="0" lang="en-US" altLang="zh-CN" sz="2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 x0, x0, 0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319668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1888687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20293388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51826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948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Data Mem.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97991"/>
              </p:ext>
            </p:extLst>
          </p:nvPr>
        </p:nvGraphicFramePr>
        <p:xfrm>
          <a:off x="911424" y="1268760"/>
          <a:ext cx="4968553" cy="5311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4508">
                  <a:extLst>
                    <a:ext uri="{9D8B030D-6E8A-4147-A177-3AD203B41FA5}">
                      <a16:colId xmlns:a16="http://schemas.microsoft.com/office/drawing/2014/main" xmlns="" val="564672563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xmlns="" val="203767737"/>
                    </a:ext>
                  </a:extLst>
                </a:gridCol>
                <a:gridCol w="958844">
                  <a:extLst>
                    <a:ext uri="{9D8B030D-6E8A-4147-A177-3AD203B41FA5}">
                      <a16:colId xmlns:a16="http://schemas.microsoft.com/office/drawing/2014/main" xmlns="" val="3033094524"/>
                    </a:ext>
                  </a:extLst>
                </a:gridCol>
                <a:gridCol w="1569017">
                  <a:extLst>
                    <a:ext uri="{9D8B030D-6E8A-4147-A177-3AD203B41FA5}">
                      <a16:colId xmlns:a16="http://schemas.microsoft.com/office/drawing/2014/main" xmlns="" val="84935862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NO.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>
                          <a:effectLst/>
                        </a:rPr>
                        <a:t>Addr</a:t>
                      </a:r>
                      <a:r>
                        <a:rPr lang="en-US" sz="2000" u="none" strike="noStrike" dirty="0">
                          <a:effectLst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Comment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565110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000080BF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223138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00000008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185069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7801147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00000014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58960729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effectLst/>
                        </a:rPr>
                        <a:t>FFFF0000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94318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effectLst/>
                        </a:rPr>
                        <a:t>0FFF0000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56659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FF000F0F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14232569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F0F0F0F0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06944449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720481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3617112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0057058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319668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1888687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20293388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14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518264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6523088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841787"/>
              </p:ext>
            </p:extLst>
          </p:nvPr>
        </p:nvGraphicFramePr>
        <p:xfrm>
          <a:off x="6157243" y="1274452"/>
          <a:ext cx="5195341" cy="5311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xmlns="" val="564672563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xmlns="" val="203767737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xmlns="" val="303309452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xmlns="" val="84935862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NO.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Instruction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>
                          <a:effectLst/>
                        </a:rPr>
                        <a:t>Addr</a:t>
                      </a:r>
                      <a:r>
                        <a:rPr lang="en-US" sz="2000" u="none" strike="noStrike" dirty="0">
                          <a:effectLst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Comment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565110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2231383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185069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7801147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58960729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A3000000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594318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27000000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156659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79000000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14232569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effectLst/>
                        </a:rPr>
                        <a:t>15100000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06944449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720481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23617112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0057058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6319668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1888687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420293388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30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</a:t>
                      </a:r>
                      <a:endParaRPr lang="en-US" altLang="zh-CN" sz="20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33518264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31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 smtClean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7C</a:t>
                      </a:r>
                      <a:endParaRPr lang="en-US" altLang="zh-CN" sz="20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xmlns="" val="755689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32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(1)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1556792"/>
            <a:ext cx="11712624" cy="36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6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544585" y="371337"/>
            <a:ext cx="9340619" cy="95436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(2)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1628800"/>
            <a:ext cx="11809312" cy="347100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468064" y="3212976"/>
            <a:ext cx="828952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924352" y="720090"/>
            <a:ext cx="105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WB: </a:t>
            </a:r>
            <a:r>
              <a:rPr kumimoji="1" lang="en-US" altLang="zh-CN" dirty="0" err="1" smtClean="0"/>
              <a:t>ecall</a:t>
            </a:r>
            <a:endParaRPr kumimoji="1" lang="zh-CN" altLang="en-US" dirty="0"/>
          </a:p>
        </p:txBody>
      </p:sp>
      <p:cxnSp>
        <p:nvCxnSpPr>
          <p:cNvPr id="6" name="直线箭头连接符 5"/>
          <p:cNvCxnSpPr>
            <a:endCxn id="3" idx="0"/>
          </p:cNvCxnSpPr>
          <p:nvPr/>
        </p:nvCxnSpPr>
        <p:spPr>
          <a:xfrm>
            <a:off x="6456040" y="1089422"/>
            <a:ext cx="3426500" cy="21235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1117373" y="2392631"/>
            <a:ext cx="8289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箭头连接符 11"/>
          <p:cNvCxnSpPr>
            <a:endCxn id="11" idx="0"/>
          </p:cNvCxnSpPr>
          <p:nvPr/>
        </p:nvCxnSpPr>
        <p:spPr>
          <a:xfrm>
            <a:off x="8139352" y="849566"/>
            <a:ext cx="3392497" cy="15430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909560" y="525780"/>
            <a:ext cx="569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trap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239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(3)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" y="1669820"/>
            <a:ext cx="11928648" cy="344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9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(4)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" y="1648032"/>
            <a:ext cx="11928648" cy="348499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55640" y="2708920"/>
            <a:ext cx="8289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713517" y="2276872"/>
            <a:ext cx="8289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线箭头连接符 14"/>
          <p:cNvCxnSpPr>
            <a:endCxn id="14" idx="0"/>
          </p:cNvCxnSpPr>
          <p:nvPr/>
        </p:nvCxnSpPr>
        <p:spPr>
          <a:xfrm flipH="1">
            <a:off x="4127993" y="701988"/>
            <a:ext cx="1165708" cy="15748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>
            <a:endCxn id="5" idx="0"/>
          </p:cNvCxnSpPr>
          <p:nvPr/>
        </p:nvCxnSpPr>
        <p:spPr>
          <a:xfrm flipH="1">
            <a:off x="3270116" y="404664"/>
            <a:ext cx="1169700" cy="23042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4007768" y="35332"/>
            <a:ext cx="637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mret</a:t>
            </a:r>
            <a:endParaRPr kumimoji="1"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4758875" y="332656"/>
            <a:ext cx="1069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Ecall</a:t>
            </a:r>
            <a:r>
              <a:rPr kumimoji="1" lang="en-US" altLang="zh-CN" dirty="0" smtClean="0"/>
              <a:t> next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7864245" y="3097217"/>
            <a:ext cx="828952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491683" y="404664"/>
            <a:ext cx="156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WB: </a:t>
            </a:r>
            <a:r>
              <a:rPr kumimoji="1" lang="en-US" altLang="zh-CN" dirty="0" smtClean="0"/>
              <a:t>illegal </a:t>
            </a:r>
            <a:r>
              <a:rPr kumimoji="1" lang="en-US" altLang="zh-CN" dirty="0" err="1" smtClean="0"/>
              <a:t>inst</a:t>
            </a:r>
            <a:endParaRPr kumimoji="1" lang="zh-CN" altLang="en-US" dirty="0"/>
          </a:p>
        </p:txBody>
      </p:sp>
      <p:cxnSp>
        <p:nvCxnSpPr>
          <p:cNvPr id="12" name="直线箭头连接符 11"/>
          <p:cNvCxnSpPr/>
          <p:nvPr/>
        </p:nvCxnSpPr>
        <p:spPr>
          <a:xfrm>
            <a:off x="7086541" y="786235"/>
            <a:ext cx="1192180" cy="23109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513554" y="2276872"/>
            <a:ext cx="82895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>
            <a:stCxn id="18" idx="2"/>
            <a:endCxn id="13" idx="0"/>
          </p:cNvCxnSpPr>
          <p:nvPr/>
        </p:nvCxnSpPr>
        <p:spPr>
          <a:xfrm>
            <a:off x="8563511" y="738774"/>
            <a:ext cx="1364519" cy="153809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278721" y="369442"/>
            <a:ext cx="569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trap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098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Experiment Purpose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84784"/>
            <a:ext cx="11233248" cy="5175250"/>
          </a:xfrm>
        </p:spPr>
        <p:txBody>
          <a:bodyPr>
            <a:normAutofit/>
          </a:bodyPr>
          <a:lstStyle/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Understand  the principle 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CPU </a:t>
            </a:r>
            <a:r>
              <a:rPr lang="en-US" altLang="zh-CN" sz="2800" dirty="0" smtClean="0">
                <a:solidFill>
                  <a:srgbClr val="FF0000"/>
                </a:solidFill>
                <a:latin typeface="+mn-lt"/>
                <a:ea typeface="宋体" pitchFamily="2" charset="-122"/>
              </a:rPr>
              <a:t>exception &amp; interrupt </a:t>
            </a:r>
            <a:r>
              <a:rPr lang="en-US" altLang="zh-CN" sz="2800" dirty="0">
                <a:latin typeface="+mn-lt"/>
                <a:ea typeface="宋体" pitchFamily="2" charset="-122"/>
              </a:rPr>
              <a:t>and its processing procedure.</a:t>
            </a:r>
          </a:p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Master the design methods of pipelined CPU supporting </a:t>
            </a:r>
            <a:r>
              <a:rPr lang="en-US" altLang="zh-CN" sz="2800" dirty="0" smtClean="0">
                <a:latin typeface="+mn-lt"/>
                <a:ea typeface="宋体" pitchFamily="2" charset="-122"/>
              </a:rPr>
              <a:t>exception &amp; interrupt</a:t>
            </a:r>
            <a:r>
              <a:rPr lang="en-US" altLang="zh-CN" sz="2800" dirty="0">
                <a:latin typeface="+mn-lt"/>
                <a:ea typeface="宋体" pitchFamily="2" charset="-122"/>
              </a:rPr>
              <a:t>.</a:t>
            </a:r>
          </a:p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master methods of program verification of Pipelined CPU supporting </a:t>
            </a:r>
            <a:r>
              <a:rPr lang="en-US" altLang="zh-CN" sz="2800" dirty="0" smtClean="0">
                <a:latin typeface="+mn-lt"/>
                <a:ea typeface="宋体" pitchFamily="2" charset="-122"/>
              </a:rPr>
              <a:t>exception &amp; interrupt</a:t>
            </a:r>
            <a:r>
              <a:rPr lang="en-US" altLang="zh-CN" sz="2800" dirty="0">
                <a:latin typeface="+mn-lt"/>
                <a:ea typeface="宋体" pitchFamily="2" charset="-12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000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(5)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" y="1670799"/>
            <a:ext cx="11856640" cy="341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5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(6)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" y="1681955"/>
            <a:ext cx="11928648" cy="34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7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(7)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" y="1556792"/>
            <a:ext cx="11928648" cy="341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35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(8)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1484784"/>
            <a:ext cx="11928648" cy="345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53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</a:t>
            </a:r>
            <a:r>
              <a:rPr lang="en-US" altLang="zh-CN" sz="4400" dirty="0" smtClean="0">
                <a:solidFill>
                  <a:srgbClr val="19A1FD"/>
                </a:solidFill>
                <a:latin typeface="+mn-lt"/>
                <a:ea typeface="宋体" charset="-122"/>
              </a:rPr>
              <a:t>(9)</a:t>
            </a:r>
            <a:endParaRPr lang="en-US" altLang="zh-CN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1484784"/>
            <a:ext cx="11928648" cy="337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4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Checkpoints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12776"/>
            <a:ext cx="10945216" cy="48006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buFont typeface="Arial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charset="-122"/>
              </a:rPr>
              <a:t>CP 1:  </a:t>
            </a:r>
          </a:p>
          <a:p>
            <a:pPr marL="457200" lvl="1" indent="0">
              <a:buNone/>
            </a:pPr>
            <a:r>
              <a:rPr lang="en-US" altLang="zh-CN" sz="3200" dirty="0">
                <a:latin typeface="+mn-lt"/>
                <a:ea typeface="宋体" charset="-122"/>
              </a:rPr>
              <a:t>Waveform Simulation of the Pipelined CPU with the verification </a:t>
            </a:r>
            <a:r>
              <a:rPr lang="en-US" altLang="zh-CN" sz="3200" dirty="0" smtClean="0">
                <a:latin typeface="+mn-lt"/>
                <a:ea typeface="宋体" charset="-122"/>
              </a:rPr>
              <a:t>program</a:t>
            </a:r>
          </a:p>
          <a:p>
            <a:pPr marL="457200" lvl="1" indent="0">
              <a:buNone/>
            </a:pPr>
            <a:endParaRPr lang="en-US" altLang="zh-CN" sz="3200" dirty="0">
              <a:latin typeface="+mn-lt"/>
              <a:ea typeface="宋体" charset="-122"/>
            </a:endParaRPr>
          </a:p>
          <a:p>
            <a:pPr eaLnBrk="1" hangingPunct="1">
              <a:lnSpc>
                <a:spcPct val="100000"/>
              </a:lnSpc>
              <a:buFont typeface="Arial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charset="-122"/>
              </a:rPr>
              <a:t>CP 2: </a:t>
            </a:r>
          </a:p>
          <a:p>
            <a:pPr marL="457200" lvl="1" indent="0">
              <a:buNone/>
            </a:pPr>
            <a:r>
              <a:rPr lang="en-US" altLang="zh-CN" sz="3200" dirty="0">
                <a:latin typeface="+mn-lt"/>
                <a:ea typeface="宋体" charset="-122"/>
              </a:rPr>
              <a:t>FPGA Implementation of the Pipelined CPU with the verification program</a:t>
            </a:r>
          </a:p>
        </p:txBody>
      </p:sp>
    </p:spTree>
    <p:extLst>
      <p:ext uri="{BB962C8B-B14F-4D97-AF65-F5344CB8AC3E}">
        <p14:creationId xmlns:p14="http://schemas.microsoft.com/office/powerpoint/2010/main" val="245237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43673" y="2431048"/>
            <a:ext cx="5832647" cy="1862048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altLang="zh-CN" sz="11500" b="1" spc="50" dirty="0">
                <a:ln w="1143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Thanks!</a:t>
            </a:r>
            <a:endParaRPr lang="zh-CN" altLang="en-US" sz="11500" b="1" spc="50" dirty="0">
              <a:ln w="11430"/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1921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Experiment Task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>
                <a:latin typeface="+mn-lt"/>
                <a:ea typeface="宋体" pitchFamily="2" charset="-122"/>
              </a:rPr>
              <a:t>Design of Pipelined CPU supporting </a:t>
            </a:r>
            <a:r>
              <a:rPr lang="en-US" altLang="zh-CN" sz="3200" dirty="0" smtClean="0">
                <a:latin typeface="+mn-lt"/>
                <a:ea typeface="宋体" pitchFamily="2" charset="-122"/>
              </a:rPr>
              <a:t>exception &amp; interrupt</a:t>
            </a:r>
            <a:r>
              <a:rPr lang="en-US" altLang="zh-CN" sz="3200" dirty="0">
                <a:latin typeface="+mn-lt"/>
                <a:ea typeface="宋体" pitchFamily="2" charset="-122"/>
              </a:rPr>
              <a:t>.</a:t>
            </a:r>
          </a:p>
          <a:p>
            <a:pPr lvl="1">
              <a:spcBef>
                <a:spcPts val="672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itchFamily="2" charset="-122"/>
              </a:rPr>
              <a:t>Design </a:t>
            </a:r>
            <a:r>
              <a:rPr lang="en-US" altLang="zh-CN" sz="2800" dirty="0" err="1">
                <a:solidFill>
                  <a:srgbClr val="FF0000"/>
                </a:solidFill>
                <a:latin typeface="+mn-lt"/>
                <a:ea typeface="宋体" pitchFamily="2" charset="-122"/>
              </a:rPr>
              <a:t>datapath</a:t>
            </a:r>
            <a:endParaRPr lang="en-US" altLang="zh-CN" sz="2800" dirty="0">
              <a:latin typeface="+mn-lt"/>
              <a:ea typeface="宋体" pitchFamily="2" charset="-122"/>
            </a:endParaRPr>
          </a:p>
          <a:p>
            <a:pPr lvl="1">
              <a:spcBef>
                <a:spcPts val="672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itchFamily="2" charset="-122"/>
              </a:rPr>
              <a:t>Design </a:t>
            </a:r>
            <a:r>
              <a:rPr lang="en-US" altLang="zh-CN" sz="2800" dirty="0" smtClean="0">
                <a:solidFill>
                  <a:srgbClr val="FF0000"/>
                </a:solidFill>
                <a:latin typeface="+mn-lt"/>
                <a:ea typeface="宋体" pitchFamily="2" charset="-122"/>
              </a:rPr>
              <a:t>Co-processor &amp;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Controller</a:t>
            </a:r>
            <a:endParaRPr lang="en-US" altLang="zh-CN" sz="2800" dirty="0">
              <a:latin typeface="+mn-lt"/>
              <a:ea typeface="宋体" pitchFamily="2" charset="-122"/>
            </a:endParaRP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endParaRPr lang="en-US" altLang="zh-CN" sz="3200" dirty="0" smtClean="0">
              <a:solidFill>
                <a:srgbClr val="FF0000"/>
              </a:solidFill>
              <a:latin typeface="+mn-lt"/>
              <a:ea typeface="宋体" pitchFamily="2" charset="-122"/>
            </a:endParaRP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 smtClean="0">
                <a:solidFill>
                  <a:srgbClr val="FF0000"/>
                </a:solidFill>
                <a:latin typeface="+mn-lt"/>
                <a:ea typeface="宋体" pitchFamily="2" charset="-122"/>
              </a:rPr>
              <a:t>Verify </a:t>
            </a:r>
            <a:r>
              <a:rPr lang="en-US" altLang="zh-CN" sz="32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the Pipelined CPU with program</a:t>
            </a:r>
            <a:r>
              <a:rPr lang="en-US" altLang="zh-CN" sz="3200" dirty="0">
                <a:latin typeface="+mn-lt"/>
                <a:ea typeface="宋体" pitchFamily="2" charset="-122"/>
              </a:rPr>
              <a:t> and observe the execution of program</a:t>
            </a:r>
          </a:p>
        </p:txBody>
      </p:sp>
    </p:spTree>
    <p:extLst>
      <p:ext uri="{BB962C8B-B14F-4D97-AF65-F5344CB8AC3E}">
        <p14:creationId xmlns:p14="http://schemas.microsoft.com/office/powerpoint/2010/main" val="420261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Pipelined </a:t>
            </a:r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CPU </a:t>
            </a:r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supporting exception &amp; interrupt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24" y="1556792"/>
            <a:ext cx="6361950" cy="17281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3933056"/>
            <a:ext cx="9518426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 (Control Status Register)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981931"/>
              </p:ext>
            </p:extLst>
          </p:nvPr>
        </p:nvGraphicFramePr>
        <p:xfrm>
          <a:off x="623392" y="1628800"/>
          <a:ext cx="11305256" cy="40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6826"/>
                <a:gridCol w="4713934"/>
                <a:gridCol w="446449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名称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全称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描述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mtvec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</a:t>
                      </a:r>
                      <a:r>
                        <a:rPr lang="en-US" altLang="zh-CN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Trap-Vector Base-Address Register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定义进入异常的程序</a:t>
                      </a:r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PC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地址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mcause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 Cause Register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反映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进入异常的原因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mtval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 Trap Value Register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反映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进入异常的信息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mepc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 Exception Program Counter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用于保存异常的返回地址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mstatus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</a:t>
                      </a:r>
                      <a:r>
                        <a:rPr lang="en-US" altLang="zh-CN" baseline="0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 Status Register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处理器状态，</a:t>
                      </a:r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mstatus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的</a:t>
                      </a:r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MIE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域和</a:t>
                      </a:r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MPIE</a:t>
                      </a:r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域用于反映全局中断使能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mie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 Interrupt Enable Registers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用于控制不同类型中断的局部中断使能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mip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Machine Interrupt Pending Registers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Fira Mono for Powerline" charset="0"/>
                          <a:ea typeface="Fira Mono for Powerline" charset="0"/>
                          <a:cs typeface="Fira Mono for Powerline" charset="0"/>
                        </a:rPr>
                        <a:t>反映不同类型中断的等待状态</a:t>
                      </a:r>
                      <a:endParaRPr lang="zh-CN" altLang="en-US" dirty="0">
                        <a:latin typeface="Fira Mono for Powerline" charset="0"/>
                        <a:ea typeface="Fira Mono for Powerline" charset="0"/>
                        <a:cs typeface="Fira Mono for Powerline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9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 - </a:t>
            </a:r>
            <a:r>
              <a:rPr lang="en-US" altLang="zh-CN" sz="3400" dirty="0" err="1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mtvec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1628800"/>
            <a:ext cx="9944100" cy="10033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1424" y="3212976"/>
            <a:ext cx="91101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FF0000"/>
                </a:solidFill>
                <a:latin typeface="Fira Mono for Powerline" charset="0"/>
                <a:ea typeface="Fira Mono for Powerline" charset="0"/>
                <a:cs typeface="Fira Mono for Powerline" charset="0"/>
              </a:rPr>
              <a:t>Mode = Direct: 				PC &lt;- BASE </a:t>
            </a:r>
          </a:p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Mode = Vectored: 	(Exception) 	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PC 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&lt;- BASE </a:t>
            </a:r>
          </a:p>
          <a:p>
            <a:r>
              <a:rPr kumimoji="1" lang="en-US" altLang="zh-CN" sz="2000" dirty="0">
                <a:latin typeface="Fira Mono for Powerline" charset="0"/>
                <a:ea typeface="Fira Mono for Powerline" charset="0"/>
                <a:cs typeface="Fira Mono for Powerline" charset="0"/>
              </a:rPr>
              <a:t>	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		(Interruption) 	PC &lt;- BASE + 4 * Cause</a:t>
            </a:r>
          </a:p>
        </p:txBody>
      </p:sp>
    </p:spTree>
    <p:extLst>
      <p:ext uri="{BB962C8B-B14F-4D97-AF65-F5344CB8AC3E}">
        <p14:creationId xmlns:p14="http://schemas.microsoft.com/office/powerpoint/2010/main" val="39389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 – </a:t>
            </a:r>
            <a:r>
              <a:rPr lang="en-US" altLang="zh-CN" sz="3400" dirty="0" err="1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mepc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9416" y="2060848"/>
            <a:ext cx="5109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Exception: 		</a:t>
            </a:r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mepc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&lt;- PC</a:t>
            </a:r>
          </a:p>
          <a:p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Interrution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: 	</a:t>
            </a:r>
            <a:r>
              <a:rPr kumimoji="1" lang="en-US" altLang="zh-CN" sz="2000" dirty="0" err="1" smtClean="0">
                <a:latin typeface="Fira Mono for Powerline" charset="0"/>
                <a:ea typeface="Fira Mono for Powerline" charset="0"/>
                <a:cs typeface="Fira Mono for Powerline" charset="0"/>
              </a:rPr>
              <a:t>mepc</a:t>
            </a:r>
            <a:r>
              <a:rPr kumimoji="1" lang="en-US" altLang="zh-CN" sz="2000" dirty="0" smtClean="0">
                <a:latin typeface="Fira Mono for Powerline" charset="0"/>
                <a:ea typeface="Fira Mono for Powerline" charset="0"/>
                <a:cs typeface="Fira Mono for Powerline" charset="0"/>
              </a:rPr>
              <a:t> &lt;- PC + 4</a:t>
            </a:r>
          </a:p>
        </p:txBody>
      </p:sp>
    </p:spTree>
    <p:extLst>
      <p:ext uri="{BB962C8B-B14F-4D97-AF65-F5344CB8AC3E}">
        <p14:creationId xmlns:p14="http://schemas.microsoft.com/office/powerpoint/2010/main" val="204852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23392" y="332656"/>
            <a:ext cx="10801200" cy="954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  <a:cs typeface="+mj-cs"/>
              </a:defRPr>
            </a:lvl1pPr>
          </a:lstStyle>
          <a:p>
            <a:r>
              <a:rPr lang="en-US" altLang="zh-CN" sz="3400" dirty="0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CSR – </a:t>
            </a:r>
            <a:r>
              <a:rPr lang="en-US" altLang="zh-CN" sz="3400" dirty="0" err="1" smtClean="0">
                <a:solidFill>
                  <a:srgbClr val="19A1FD"/>
                </a:solidFill>
                <a:latin typeface="+mn-lt"/>
                <a:ea typeface="宋体" pitchFamily="2" charset="-122"/>
              </a:rPr>
              <a:t>mcause</a:t>
            </a:r>
            <a:endParaRPr lang="en-US" altLang="zh-CN" sz="3400" dirty="0">
              <a:solidFill>
                <a:srgbClr val="19A1FD"/>
              </a:solidFill>
              <a:latin typeface="+mn-lt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5615" y="0"/>
            <a:ext cx="438638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66" y="1610445"/>
            <a:ext cx="7655565" cy="95446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112224" y="3212976"/>
            <a:ext cx="3528392" cy="21602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112224" y="3789040"/>
            <a:ext cx="3528392" cy="21602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12224" y="4175956"/>
            <a:ext cx="3528392" cy="21602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112224" y="4869160"/>
            <a:ext cx="3888432" cy="24315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112224" y="224644"/>
            <a:ext cx="3528392" cy="21602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848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实验室PPT模版2013 beta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4527</TotalTime>
  <Words>1933</Words>
  <Application>Microsoft Macintosh PowerPoint</Application>
  <PresentationFormat>宽屏</PresentationFormat>
  <Paragraphs>637</Paragraphs>
  <Slides>36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36</vt:i4>
      </vt:variant>
    </vt:vector>
  </HeadingPairs>
  <TitlesOfParts>
    <vt:vector size="50" baseType="lpstr">
      <vt:lpstr>Calibri</vt:lpstr>
      <vt:lpstr>Fira Mono for Powerline</vt:lpstr>
      <vt:lpstr>Wingdings</vt:lpstr>
      <vt:lpstr>等线</vt:lpstr>
      <vt:lpstr>黑体</vt:lpstr>
      <vt:lpstr>华文细黑</vt:lpstr>
      <vt:lpstr>楷体</vt:lpstr>
      <vt:lpstr>楷体_GB2312</vt:lpstr>
      <vt:lpstr>宋体</vt:lpstr>
      <vt:lpstr>微软雅黑</vt:lpstr>
      <vt:lpstr>Arial</vt:lpstr>
      <vt:lpstr>自定义设计方案</vt:lpstr>
      <vt:lpstr>实验室PPT模版2013 beta1</vt:lpstr>
      <vt:lpstr>1_自定义设计方案</vt:lpstr>
      <vt:lpstr>Computer Architecture Experiment</vt:lpstr>
      <vt:lpstr>Outline</vt:lpstr>
      <vt:lpstr>Experiment Purpose</vt:lpstr>
      <vt:lpstr>Experiment Task</vt:lpstr>
      <vt:lpstr>Pipelined CPU supporting exception &amp; interrupt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CSR Instructions</vt:lpstr>
      <vt:lpstr>CSR Instructions</vt:lpstr>
      <vt:lpstr>PowerPoint 演示文稿</vt:lpstr>
      <vt:lpstr>Pipelined CPU supporting exception &amp; interrupt</vt:lpstr>
      <vt:lpstr>进入异常</vt:lpstr>
      <vt:lpstr>退出异常(mret)</vt:lpstr>
      <vt:lpstr>Pipelined CPU supporting exception &amp; interrupt</vt:lpstr>
      <vt:lpstr>Pipelined CPU supporting exception &amp; interrupt</vt:lpstr>
      <vt:lpstr>Pipelined CPU supporting exception &amp; interrupt</vt:lpstr>
      <vt:lpstr>Pipelined CPU supporting exception &amp; interrupt</vt:lpstr>
      <vt:lpstr>PowerPoint 演示文稿</vt:lpstr>
      <vt:lpstr>Instr. Mem.(1)</vt:lpstr>
      <vt:lpstr>Instr. Mem.(2)</vt:lpstr>
      <vt:lpstr>Instr. Mem.(3)</vt:lpstr>
      <vt:lpstr>Data Mem. </vt:lpstr>
      <vt:lpstr>Simulation (1)</vt:lpstr>
      <vt:lpstr>Simulation (2)</vt:lpstr>
      <vt:lpstr>Simulation (3)</vt:lpstr>
      <vt:lpstr>Simulation (4)</vt:lpstr>
      <vt:lpstr>Simulation (5)</vt:lpstr>
      <vt:lpstr>Simulation (6)</vt:lpstr>
      <vt:lpstr>Simulation (7)</vt:lpstr>
      <vt:lpstr>Simulation (8)</vt:lpstr>
      <vt:lpstr>Simulation (9)</vt:lpstr>
      <vt:lpstr>Checkpoints</vt:lpstr>
      <vt:lpstr>PowerPoint 演示文稿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xu3stones</dc:creator>
  <cp:lastModifiedBy>Microsoft Office 用户</cp:lastModifiedBy>
  <cp:revision>235</cp:revision>
  <dcterms:created xsi:type="dcterms:W3CDTF">2011-08-03T07:44:17Z</dcterms:created>
  <dcterms:modified xsi:type="dcterms:W3CDTF">2021-10-10T23:58:26Z</dcterms:modified>
</cp:coreProperties>
</file>

<file path=docProps/thumbnail.jpeg>
</file>